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8" r:id="rId3"/>
    <p:sldId id="295" r:id="rId4"/>
    <p:sldId id="296" r:id="rId5"/>
    <p:sldId id="297" r:id="rId6"/>
    <p:sldId id="298" r:id="rId7"/>
    <p:sldId id="299" r:id="rId8"/>
    <p:sldId id="300" r:id="rId9"/>
    <p:sldId id="282" r:id="rId10"/>
  </p:sldIdLst>
  <p:sldSz cx="12192000" cy="6858000"/>
  <p:notesSz cx="9872663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ian" initials="K" lastIdx="4" clrIdx="0">
    <p:extLst>
      <p:ext uri="{19B8F6BF-5375-455C-9EA6-DF929625EA0E}">
        <p15:presenceInfo xmlns:p15="http://schemas.microsoft.com/office/powerpoint/2012/main" userId="bcd2a88a39c007c3" providerId="Windows Live"/>
      </p:ext>
    </p:extLst>
  </p:cmAuthor>
  <p:cmAuthor id="2" name="Silke Krewitt" initials="SK" lastIdx="2" clrIdx="1">
    <p:extLst>
      <p:ext uri="{19B8F6BF-5375-455C-9EA6-DF929625EA0E}">
        <p15:presenceInfo xmlns:p15="http://schemas.microsoft.com/office/powerpoint/2012/main" userId="Silke Krew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Kilian | Soldan Institut" userId="251918af-50bd-497d-ba17-f8d4f75340c8" providerId="ADAL" clId="{06176764-B925-45D4-839C-3030BB8CB03C}"/>
    <pc:docChg chg="modSld">
      <pc:chgData name="Matthias Kilian | Soldan Institut" userId="251918af-50bd-497d-ba17-f8d4f75340c8" providerId="ADAL" clId="{06176764-B925-45D4-839C-3030BB8CB03C}" dt="2023-11-30T00:45:41.139" v="5" actId="1037"/>
      <pc:docMkLst>
        <pc:docMk/>
      </pc:docMkLst>
      <pc:sldChg chg="modSp mod">
        <pc:chgData name="Matthias Kilian | Soldan Institut" userId="251918af-50bd-497d-ba17-f8d4f75340c8" providerId="ADAL" clId="{06176764-B925-45D4-839C-3030BB8CB03C}" dt="2023-11-30T00:45:41.139" v="5" actId="1037"/>
        <pc:sldMkLst>
          <pc:docMk/>
          <pc:sldMk cId="3994604745" sldId="299"/>
        </pc:sldMkLst>
        <pc:picChg chg="mod">
          <ac:chgData name="Matthias Kilian | Soldan Institut" userId="251918af-50bd-497d-ba17-f8d4f75340c8" providerId="ADAL" clId="{06176764-B925-45D4-839C-3030BB8CB03C}" dt="2023-11-30T00:45:34.951" v="0" actId="1076"/>
          <ac:picMkLst>
            <pc:docMk/>
            <pc:sldMk cId="3994604745" sldId="299"/>
            <ac:picMk id="5" creationId="{8428D82A-CF97-8BB9-D482-5280FDC51111}"/>
          </ac:picMkLst>
        </pc:picChg>
        <pc:picChg chg="mod">
          <ac:chgData name="Matthias Kilian | Soldan Institut" userId="251918af-50bd-497d-ba17-f8d4f75340c8" providerId="ADAL" clId="{06176764-B925-45D4-839C-3030BB8CB03C}" dt="2023-11-30T00:45:41.139" v="5" actId="1037"/>
          <ac:picMkLst>
            <pc:docMk/>
            <pc:sldMk cId="3994604745" sldId="299"/>
            <ac:picMk id="7" creationId="{819E09ED-3B66-502E-2949-54A03B2959B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75078099852518831"/>
          <c:y val="0.11451281922847814"/>
          <c:w val="0.21195431700179634"/>
          <c:h val="0.800098783811501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Grafik_BRB1!$K$829</c:f>
              <c:strCache>
                <c:ptCount val="1"/>
                <c:pt idx="0">
                  <c:v>lehne ich ab</c:v>
                </c:pt>
              </c:strCache>
            </c:strRef>
          </c:tx>
          <c:spPr>
            <a:solidFill>
              <a:srgbClr val="007058"/>
            </a:solidFill>
          </c:spPr>
          <c:invertIfNegative val="0"/>
          <c:dLbls>
            <c:dLbl>
              <c:idx val="0"/>
              <c:layout>
                <c:manualLayout>
                  <c:x val="3.4104348205932257E-2"/>
                  <c:y val="3.1702121793154675E-7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E3-4E76-AB36-BFC3B36EC3A0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Grafik_BRB1!$J$830:$J$838</c:f>
              <c:numCache>
                <c:formatCode>General</c:formatCode>
                <c:ptCount val="9"/>
              </c:numCache>
            </c:numRef>
          </c:cat>
          <c:val>
            <c:numRef>
              <c:f>Grafik_BRB1!$K$830:$K$838</c:f>
              <c:numCache>
                <c:formatCode>0%</c:formatCode>
                <c:ptCount val="9"/>
                <c:pt idx="0">
                  <c:v>0.12333965844402277</c:v>
                </c:pt>
                <c:pt idx="1">
                  <c:v>0.18309154577288644</c:v>
                </c:pt>
                <c:pt idx="2">
                  <c:v>0.22807961269499727</c:v>
                </c:pt>
                <c:pt idx="3">
                  <c:v>0.36538461538461531</c:v>
                </c:pt>
                <c:pt idx="4">
                  <c:v>0.36887477313974593</c:v>
                </c:pt>
                <c:pt idx="5">
                  <c:v>0.46340326340326338</c:v>
                </c:pt>
                <c:pt idx="6">
                  <c:v>0.49879634087626384</c:v>
                </c:pt>
                <c:pt idx="7">
                  <c:v>0.66779008184882049</c:v>
                </c:pt>
                <c:pt idx="8">
                  <c:v>0.69877242681775276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E3-4E76-AB36-BFC3B36EC3A0}"/>
            </c:ext>
          </c:extLst>
        </c:ser>
        <c:ser>
          <c:idx val="1"/>
          <c:order val="1"/>
          <c:tx>
            <c:strRef>
              <c:f>Grafik_BRB1!$L$829</c:f>
              <c:strCache>
                <c:ptCount val="1"/>
                <c:pt idx="0">
                  <c:v>befürworte ich</c:v>
                </c:pt>
              </c:strCache>
            </c:strRef>
          </c:tx>
          <c:spPr>
            <a:solidFill>
              <a:srgbClr val="DDFDD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Grafik_BRB1!$J$830:$J$838</c:f>
              <c:numCache>
                <c:formatCode>General</c:formatCode>
                <c:ptCount val="9"/>
              </c:numCache>
            </c:numRef>
          </c:cat>
          <c:val>
            <c:numRef>
              <c:f>Grafik_BRB1!$L$830:$L$838</c:f>
              <c:numCache>
                <c:formatCode>0%</c:formatCode>
                <c:ptCount val="9"/>
                <c:pt idx="0">
                  <c:v>0.87666034155597727</c:v>
                </c:pt>
                <c:pt idx="1">
                  <c:v>0.81690845422711367</c:v>
                </c:pt>
                <c:pt idx="2">
                  <c:v>0.77192038730500268</c:v>
                </c:pt>
                <c:pt idx="3">
                  <c:v>0.63461538461538458</c:v>
                </c:pt>
                <c:pt idx="4">
                  <c:v>0.63112522686025407</c:v>
                </c:pt>
                <c:pt idx="5">
                  <c:v>0.53659673659673657</c:v>
                </c:pt>
                <c:pt idx="6">
                  <c:v>0.50120365912373621</c:v>
                </c:pt>
                <c:pt idx="7">
                  <c:v>0.33220991815117956</c:v>
                </c:pt>
                <c:pt idx="8">
                  <c:v>0.30122757318224741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E3-4E76-AB36-BFC3B36EC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10582784"/>
        <c:axId val="110588672"/>
      </c:barChart>
      <c:catAx>
        <c:axId val="110582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10588672"/>
        <c:crosses val="autoZero"/>
        <c:auto val="1"/>
        <c:lblAlgn val="ctr"/>
        <c:lblOffset val="100"/>
        <c:noMultiLvlLbl val="0"/>
      </c:catAx>
      <c:valAx>
        <c:axId val="110588672"/>
        <c:scaling>
          <c:orientation val="minMax"/>
          <c:max val="1"/>
          <c:min val="0"/>
        </c:scaling>
        <c:delete val="0"/>
        <c:axPos val="b"/>
        <c:majorGridlines>
          <c:spPr>
            <a:ln w="6350"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 w="6350"/>
        </c:spPr>
        <c:txPr>
          <a:bodyPr rot="0" vert="horz"/>
          <a:lstStyle/>
          <a:p>
            <a:pPr>
              <a:defRPr sz="800"/>
            </a:pPr>
            <a:endParaRPr lang="de-DE"/>
          </a:p>
        </c:txPr>
        <c:crossAx val="110582784"/>
        <c:crosses val="max"/>
        <c:crossBetween val="between"/>
        <c:majorUnit val="0.2"/>
        <c:minorUnit val="0.2"/>
      </c:valAx>
      <c:spPr>
        <a:noFill/>
        <a:ln w="6350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71214641130953893"/>
          <c:y val="4.607269359930991E-3"/>
          <c:w val="0.26587982594429665"/>
          <c:h val="9.928629013211225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Sabon Next LT" panose="02000500000000000000" pitchFamily="2" charset="0"/>
          <a:ea typeface="Arial"/>
          <a:cs typeface="Sabon Next LT" panose="02000500000000000000" pitchFamily="2" charset="0"/>
        </a:defRPr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0.64937</cdr:y>
    </cdr:from>
    <cdr:to>
      <cdr:x>0.75326</cdr:x>
      <cdr:y>0.74197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4F8ABF8-2D2E-4632-AD6D-90CD25DA7B01}"/>
            </a:ext>
          </a:extLst>
        </cdr:cNvPr>
        <cdr:cNvSpPr txBox="1"/>
      </cdr:nvSpPr>
      <cdr:spPr>
        <a:xfrm xmlns:a="http://schemas.openxmlformats.org/drawingml/2006/main">
          <a:off x="0" y="2048340"/>
          <a:ext cx="4207566" cy="292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Einführung eines beschleunigten Online-Verfahrens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für Streitwerte bis 5.000 €</a:t>
          </a:r>
        </a:p>
      </cdr:txBody>
    </cdr:sp>
  </cdr:relSizeAnchor>
  <cdr:relSizeAnchor xmlns:cdr="http://schemas.openxmlformats.org/drawingml/2006/chartDrawing">
    <cdr:from>
      <cdr:x>0</cdr:x>
      <cdr:y>0.72958</cdr:y>
    </cdr:from>
    <cdr:to>
      <cdr:x>0.75326</cdr:x>
      <cdr:y>0.82635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53F9A1E3-1951-4187-9210-55D047919468}"/>
            </a:ext>
          </a:extLst>
        </cdr:cNvPr>
        <cdr:cNvSpPr txBox="1"/>
      </cdr:nvSpPr>
      <cdr:spPr>
        <a:xfrm xmlns:a="http://schemas.openxmlformats.org/drawingml/2006/main">
          <a:off x="0" y="2301345"/>
          <a:ext cx="4207566" cy="30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gemeinsames elektron. Dokument anstatt Austausch von Schriftsätzen </a:t>
          </a:r>
        </a:p>
      </cdr:txBody>
    </cdr:sp>
  </cdr:relSizeAnchor>
  <cdr:relSizeAnchor xmlns:cdr="http://schemas.openxmlformats.org/drawingml/2006/chartDrawing">
    <cdr:from>
      <cdr:x>0</cdr:x>
      <cdr:y>0.19803</cdr:y>
    </cdr:from>
    <cdr:to>
      <cdr:x>0.75326</cdr:x>
      <cdr:y>0.29481</cdr:y>
    </cdr:to>
    <cdr:sp macro="" textlink="">
      <cdr:nvSpPr>
        <cdr:cNvPr id="16" name="Textfeld 1">
          <a:extLst xmlns:a="http://schemas.openxmlformats.org/drawingml/2006/main">
            <a:ext uri="{FF2B5EF4-FFF2-40B4-BE49-F238E27FC236}">
              <a16:creationId xmlns:a16="http://schemas.microsoft.com/office/drawing/2014/main" id="{590B269A-8476-42F2-9A7B-B9EAC1EFF7A1}"/>
            </a:ext>
          </a:extLst>
        </cdr:cNvPr>
        <cdr:cNvSpPr txBox="1"/>
      </cdr:nvSpPr>
      <cdr:spPr>
        <a:xfrm xmlns:a="http://schemas.openxmlformats.org/drawingml/2006/main">
          <a:off x="0" y="624674"/>
          <a:ext cx="4207566" cy="305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Zwingendes schriftliches Wortprotokoll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von Beweisaufnahmen </a:t>
          </a:r>
        </a:p>
      </cdr:txBody>
    </cdr:sp>
  </cdr:relSizeAnchor>
  <cdr:relSizeAnchor xmlns:cdr="http://schemas.openxmlformats.org/drawingml/2006/chartDrawing">
    <cdr:from>
      <cdr:x>0</cdr:x>
      <cdr:y>0.46773</cdr:y>
    </cdr:from>
    <cdr:to>
      <cdr:x>0.75326</cdr:x>
      <cdr:y>0.5645</cdr:y>
    </cdr:to>
    <cdr:sp macro="" textlink="">
      <cdr:nvSpPr>
        <cdr:cNvPr id="17" name="Textfeld 1">
          <a:extLst xmlns:a="http://schemas.openxmlformats.org/drawingml/2006/main">
            <a:ext uri="{FF2B5EF4-FFF2-40B4-BE49-F238E27FC236}">
              <a16:creationId xmlns:a16="http://schemas.microsoft.com/office/drawing/2014/main" id="{BBD9C0ED-A32B-4C3A-B8E5-89EC78B5404E}"/>
            </a:ext>
          </a:extLst>
        </cdr:cNvPr>
        <cdr:cNvSpPr txBox="1"/>
      </cdr:nvSpPr>
      <cdr:spPr>
        <a:xfrm xmlns:a="http://schemas.openxmlformats.org/drawingml/2006/main">
          <a:off x="0" y="1475383"/>
          <a:ext cx="4207566" cy="305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Möglichkeit der Zeugenvernehmung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per Video </a:t>
          </a:r>
        </a:p>
      </cdr:txBody>
    </cdr:sp>
  </cdr:relSizeAnchor>
  <cdr:relSizeAnchor xmlns:cdr="http://schemas.openxmlformats.org/drawingml/2006/chartDrawing">
    <cdr:from>
      <cdr:x>0</cdr:x>
      <cdr:y>0.37768</cdr:y>
    </cdr:from>
    <cdr:to>
      <cdr:x>0.75326</cdr:x>
      <cdr:y>0.47445</cdr:y>
    </cdr:to>
    <cdr:sp macro="" textlink="">
      <cdr:nvSpPr>
        <cdr:cNvPr id="18" name="Textfeld 1">
          <a:extLst xmlns:a="http://schemas.openxmlformats.org/drawingml/2006/main">
            <a:ext uri="{FF2B5EF4-FFF2-40B4-BE49-F238E27FC236}">
              <a16:creationId xmlns:a16="http://schemas.microsoft.com/office/drawing/2014/main" id="{E5C3F744-6ACC-4391-8C53-FFE74AA1E4FD}"/>
            </a:ext>
          </a:extLst>
        </cdr:cNvPr>
        <cdr:cNvSpPr txBox="1"/>
      </cdr:nvSpPr>
      <cdr:spPr>
        <a:xfrm xmlns:a="http://schemas.openxmlformats.org/drawingml/2006/main">
          <a:off x="0" y="1191348"/>
          <a:ext cx="4207566" cy="30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Einführung eines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elektronischen Nachrichtenraums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nach dem Vorbild von</a:t>
          </a:r>
          <a:b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</a:b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"Chat-Plattformen"</a:t>
          </a:r>
        </a:p>
      </cdr:txBody>
    </cdr:sp>
  </cdr:relSizeAnchor>
  <cdr:relSizeAnchor xmlns:cdr="http://schemas.openxmlformats.org/drawingml/2006/chartDrawing">
    <cdr:from>
      <cdr:x>0</cdr:x>
      <cdr:y>0.28284</cdr:y>
    </cdr:from>
    <cdr:to>
      <cdr:x>0.75326</cdr:x>
      <cdr:y>0.37961</cdr:y>
    </cdr:to>
    <cdr:sp macro="" textlink="">
      <cdr:nvSpPr>
        <cdr:cNvPr id="19" name="Textfeld 1">
          <a:extLst xmlns:a="http://schemas.openxmlformats.org/drawingml/2006/main">
            <a:ext uri="{FF2B5EF4-FFF2-40B4-BE49-F238E27FC236}">
              <a16:creationId xmlns:a16="http://schemas.microsoft.com/office/drawing/2014/main" id="{895197FD-C679-4EB2-BF99-D914200CD749}"/>
            </a:ext>
          </a:extLst>
        </cdr:cNvPr>
        <cdr:cNvSpPr txBox="1"/>
      </cdr:nvSpPr>
      <cdr:spPr>
        <a:xfrm xmlns:a="http://schemas.openxmlformats.org/drawingml/2006/main">
          <a:off x="0" y="892185"/>
          <a:ext cx="4207566" cy="305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Schaffung von Online-Rechtsantragsstellen </a:t>
          </a:r>
        </a:p>
      </cdr:txBody>
    </cdr:sp>
  </cdr:relSizeAnchor>
  <cdr:relSizeAnchor xmlns:cdr="http://schemas.openxmlformats.org/drawingml/2006/chartDrawing">
    <cdr:from>
      <cdr:x>0</cdr:x>
      <cdr:y>0.54945</cdr:y>
    </cdr:from>
    <cdr:to>
      <cdr:x>0.75326</cdr:x>
      <cdr:y>0.64622</cdr:y>
    </cdr:to>
    <cdr:sp macro="" textlink="">
      <cdr:nvSpPr>
        <cdr:cNvPr id="20" name="Textfeld 1">
          <a:extLst xmlns:a="http://schemas.openxmlformats.org/drawingml/2006/main">
            <a:ext uri="{FF2B5EF4-FFF2-40B4-BE49-F238E27FC236}">
              <a16:creationId xmlns:a16="http://schemas.microsoft.com/office/drawing/2014/main" id="{2BC72DF7-1A44-4162-A267-C79BFD706B01}"/>
            </a:ext>
          </a:extLst>
        </cdr:cNvPr>
        <cdr:cNvSpPr txBox="1"/>
      </cdr:nvSpPr>
      <cdr:spPr>
        <a:xfrm xmlns:a="http://schemas.openxmlformats.org/drawingml/2006/main">
          <a:off x="0" y="1733173"/>
          <a:ext cx="4207566" cy="30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Schaffung der Möglichkeit virtueller Verhandlungen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von beliebigem Ort aus</a:t>
          </a:r>
        </a:p>
      </cdr:txBody>
    </cdr:sp>
  </cdr:relSizeAnchor>
  <cdr:relSizeAnchor xmlns:cdr="http://schemas.openxmlformats.org/drawingml/2006/chartDrawing">
    <cdr:from>
      <cdr:x>0</cdr:x>
      <cdr:y>0.82008</cdr:y>
    </cdr:from>
    <cdr:to>
      <cdr:x>0.75326</cdr:x>
      <cdr:y>0.91685</cdr:y>
    </cdr:to>
    <cdr:sp macro="" textlink="">
      <cdr:nvSpPr>
        <cdr:cNvPr id="21" name="Textfeld 1">
          <a:extLst xmlns:a="http://schemas.openxmlformats.org/drawingml/2006/main">
            <a:ext uri="{FF2B5EF4-FFF2-40B4-BE49-F238E27FC236}">
              <a16:creationId xmlns:a16="http://schemas.microsoft.com/office/drawing/2014/main" id="{1A5EEBFE-7538-4E89-A72E-B99BBEFC30D7}"/>
            </a:ext>
          </a:extLst>
        </cdr:cNvPr>
        <cdr:cNvSpPr txBox="1"/>
      </cdr:nvSpPr>
      <cdr:spPr>
        <a:xfrm xmlns:a="http://schemas.openxmlformats.org/drawingml/2006/main">
          <a:off x="0" y="2586826"/>
          <a:ext cx="4207566" cy="305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Zustellung gegen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elektronisches Empfangsbekenntnis</a:t>
          </a:r>
          <a:endParaRPr lang="en-GB" sz="900" baseline="0">
            <a:latin typeface="Sabon Next LT" panose="02000500000000000000" pitchFamily="2" charset="0"/>
            <a:cs typeface="Sabon Next LT" panose="02000500000000000000" pitchFamily="2" charset="0"/>
          </a:endParaRPr>
        </a:p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mit Möglichkeit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der Kenntnisnahme</a:t>
          </a:r>
          <a:endParaRPr lang="en-GB" sz="900">
            <a:latin typeface="Sabon Next LT" panose="02000500000000000000" pitchFamily="2" charset="0"/>
            <a:cs typeface="Sabon Next LT" panose="02000500000000000000" pitchFamily="2" charset="0"/>
          </a:endParaRPr>
        </a:p>
      </cdr:txBody>
    </cdr:sp>
  </cdr:relSizeAnchor>
  <cdr:relSizeAnchor xmlns:cdr="http://schemas.openxmlformats.org/drawingml/2006/chartDrawing">
    <cdr:from>
      <cdr:x>0</cdr:x>
      <cdr:y>0.10791</cdr:y>
    </cdr:from>
    <cdr:to>
      <cdr:x>0.75326</cdr:x>
      <cdr:y>0.20468</cdr:y>
    </cdr:to>
    <cdr:sp macro="" textlink="">
      <cdr:nvSpPr>
        <cdr:cNvPr id="22" name="Textfeld 1">
          <a:extLst xmlns:a="http://schemas.openxmlformats.org/drawingml/2006/main">
            <a:ext uri="{FF2B5EF4-FFF2-40B4-BE49-F238E27FC236}">
              <a16:creationId xmlns:a16="http://schemas.microsoft.com/office/drawing/2014/main" id="{E1147DC4-D12F-4683-B7D4-53F1C4F47736}"/>
            </a:ext>
          </a:extLst>
        </cdr:cNvPr>
        <cdr:cNvSpPr txBox="1"/>
      </cdr:nvSpPr>
      <cdr:spPr>
        <a:xfrm xmlns:a="http://schemas.openxmlformats.org/drawingml/2006/main">
          <a:off x="0" y="340385"/>
          <a:ext cx="4207566" cy="305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lnSpc>
              <a:spcPct val="90000"/>
            </a:lnSpc>
          </a:pP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Schaffung eines f. Vollstreckungsorgane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abrufbaren</a:t>
          </a:r>
          <a:r>
            <a:rPr lang="en-GB" sz="900" baseline="0">
              <a:latin typeface="Sabon Next LT" panose="02000500000000000000" pitchFamily="2" charset="0"/>
              <a:cs typeface="Sabon Next LT" panose="02000500000000000000" pitchFamily="2" charset="0"/>
            </a:rPr>
            <a:t> </a:t>
          </a:r>
          <a:r>
            <a:rPr lang="en-GB" sz="900">
              <a:latin typeface="Sabon Next LT" panose="02000500000000000000" pitchFamily="2" charset="0"/>
              <a:cs typeface="Sabon Next LT" panose="02000500000000000000" pitchFamily="2" charset="0"/>
            </a:rPr>
            <a:t>elektronischen Titelregisters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8154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7" y="2"/>
            <a:ext cx="4278154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D62BB0-2A08-4836-A071-90634C2BB388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4"/>
            <a:ext cx="4278154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7" y="6456614"/>
            <a:ext cx="4278154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24DADBA-D0F9-4CDB-B3EA-2929AA038A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8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8154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7" y="2"/>
            <a:ext cx="4278154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0BE0DD8-C4EE-47BA-A7A0-86A54C675E0B}" type="datetimeFigureOut">
              <a:rPr lang="de-DE" smtClean="0"/>
              <a:t>30.11.2023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71384"/>
            <a:ext cx="789813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4"/>
            <a:ext cx="4278154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7" y="6456614"/>
            <a:ext cx="4278154" cy="3410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9E8D1AF-6875-4FD6-B764-87D5CBE751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8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/>
              <a:t>Heute: Zulassung zur Anwaltschaft. Aktuelles</a:t>
            </a:r>
            <a:r>
              <a:rPr lang="de-DE" baseline="0"/>
              <a:t> Phänomen: Immer weniger neue Rechtsanwälte – 2010&gt;2011 nur noch 1.58% Wachstum, in einigen Kammerbezirken Minuswachstum</a:t>
            </a:r>
            <a:endParaRPr lang="de-DE"/>
          </a:p>
          <a:p>
            <a:endParaRPr lang="de-DE"/>
          </a:p>
          <a:p>
            <a:r>
              <a:rPr lang="de-DE"/>
              <a:t>Frage</a:t>
            </a:r>
            <a:r>
              <a:rPr lang="de-DE" dirty="0"/>
              <a:t>: Wer sollte Rechtsanwalt</a:t>
            </a:r>
            <a:r>
              <a:rPr lang="de-DE" baseline="0" dirty="0"/>
              <a:t> werden dürfen?</a:t>
            </a:r>
          </a:p>
          <a:p>
            <a:endParaRPr lang="de-DE" baseline="0" dirty="0"/>
          </a:p>
          <a:p>
            <a:r>
              <a:rPr lang="de-DE" baseline="0" dirty="0"/>
              <a:t>Positive und negative Voraussetzungen – </a:t>
            </a:r>
            <a:r>
              <a:rPr lang="de-DE" b="1" baseline="0" dirty="0"/>
              <a:t>Vorschläge?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19913" fontAlgn="base">
              <a:spcBef>
                <a:spcPct val="0"/>
              </a:spcBef>
              <a:spcAft>
                <a:spcPct val="0"/>
              </a:spcAft>
              <a:defRPr/>
            </a:pPr>
            <a:fld id="{881E8991-24FE-4E7D-951F-07B0E337942C}" type="slidenum">
              <a:rPr lang="de-DE">
                <a:solidFill>
                  <a:prstClr val="black"/>
                </a:solidFill>
                <a:latin typeface="Arial" charset="0"/>
              </a:rPr>
              <a:pPr defTabSz="10199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5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6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13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1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17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67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513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05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E2F2D-9EEB-4057-9B71-AC97E83E4BD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50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98AC5-82F4-466D-87A1-2C96555D69B4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7700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C2401-E4FF-4C32-B178-40DB7883A078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5638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163A1-CED5-4A7A-9C89-60BEEB517AC5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4248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fikfolie mit Überschrift und 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249453" y="6394450"/>
            <a:ext cx="415498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CE305F04-B526-468E-A6AB-9A8AC78825BE}" type="slidenum">
              <a:rPr lang="de-DE" sz="900" smtClean="0">
                <a:latin typeface="Arial" pitchFamily="34" charset="0"/>
              </a:rPr>
              <a:pPr algn="r">
                <a:defRPr/>
              </a:pPr>
              <a:t>‹Nr.›</a:t>
            </a:fld>
            <a:endParaRPr lang="de-DE" sz="900" dirty="0">
              <a:latin typeface="Arial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11055351" y="638175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Ins="0"/>
          <a:lstStyle/>
          <a:p>
            <a:endParaRPr lang="de-DE" sz="180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A9F9F41-2E08-48E9-824B-A0A59AF2DE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0000" y="152329"/>
            <a:ext cx="7680000" cy="756000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A7CEB8-7A5D-44BD-A7A8-19B2B5E8E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84" y="1260000"/>
            <a:ext cx="11280000" cy="900000"/>
          </a:xfrm>
        </p:spPr>
        <p:txBody>
          <a:bodyPr/>
          <a:lstStyle>
            <a:lvl1pPr marL="0" indent="0">
              <a:tabLst/>
              <a:defRPr sz="1600" b="1"/>
            </a:lvl1pPr>
          </a:lstStyle>
          <a:p>
            <a:pPr lvl="0"/>
            <a:r>
              <a:rPr lang="de-DE" dirty="0"/>
              <a:t>Grafiküberschrift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F4471B8-9BD5-4955-9C1B-6F74316F68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01" y="6144612"/>
            <a:ext cx="11298084" cy="261225"/>
          </a:xfrm>
        </p:spPr>
        <p:txBody>
          <a:bodyPr/>
          <a:lstStyle>
            <a:lvl1pPr algn="r">
              <a:defRPr sz="900"/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de-DE" dirty="0"/>
              <a:t>Quellenangabe</a:t>
            </a:r>
          </a:p>
        </p:txBody>
      </p:sp>
    </p:spTree>
    <p:extLst>
      <p:ext uri="{BB962C8B-B14F-4D97-AF65-F5344CB8AC3E}">
        <p14:creationId xmlns:p14="http://schemas.microsoft.com/office/powerpoint/2010/main" val="174919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14D7-11EF-4C4E-969F-497DB12961C2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8374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F269E-5321-4499-8328-44B1287FA8B5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5982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6F850-BB73-4229-B16F-F97172484F70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150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06817-95C9-4498-B12D-B51E3D81AAC9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148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BBFFC-0D7B-4B1B-868C-92DCD5D75DDD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5869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3251D-05F3-4756-AE7A-56F2E81C1381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0332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DC8A-C787-4A07-B103-5AA4F9F34D89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3352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AFD96-14FF-4285-A09C-89BE526FBFC4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012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9F269E-5321-4499-8328-44B1287FA8B5}" type="slidenum">
              <a:rPr lang="de-DE" altLang="en-US" smtClean="0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1455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23512" y="6112042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FBF30F-8A40-7B8B-7ECD-1184683A9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29967"/>
            <a:ext cx="9753600" cy="23526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FF4784-E564-139B-AEF9-3B4E5D18C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638" y="4757886"/>
            <a:ext cx="7183647" cy="4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"/>
    </mc:Choice>
    <mc:Fallback xmlns="">
      <p:transition spd="slow" advTm="16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3512" y="6112042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9B338B-8D6B-DD73-0509-939A9E382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9" y="480833"/>
            <a:ext cx="4990287" cy="52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3512" y="6112042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C49F5F-3B31-B5B2-A1EA-C8AB8F5F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122" y="455002"/>
            <a:ext cx="5216769" cy="53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8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6958" y="6084277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5685F89-3906-120D-6EC1-110E87152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394152"/>
              </p:ext>
            </p:extLst>
          </p:nvPr>
        </p:nvGraphicFramePr>
        <p:xfrm>
          <a:off x="0" y="773723"/>
          <a:ext cx="9566031" cy="519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88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6958" y="6084277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E23C5B-6882-B177-2AB3-533671459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77" y="2676420"/>
            <a:ext cx="9278645" cy="15051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CD2D9A-1987-17A6-9DD7-448B8042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471" y="1830965"/>
            <a:ext cx="4001058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6958" y="6084277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0A64BE-7DDF-30CC-96ED-EF3E6E28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84" y="2274277"/>
            <a:ext cx="9715502" cy="22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8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6958" y="6084277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28D82A-CF97-8BB9-D482-5280FDC51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88" y="2315180"/>
            <a:ext cx="9126224" cy="18290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19E09ED-3B66-502E-2949-54A03B295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229" y="4144235"/>
            <a:ext cx="9345329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0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6958" y="6084277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ACEFCF-6822-85DB-2101-5BAC46646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15" y="1310870"/>
            <a:ext cx="9192908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1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512" y="6112042"/>
            <a:ext cx="7575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(c) Prof. Dr. Matthias Kilian | Institut für Anwaltsrecht</a:t>
            </a:r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B96358-DF32-BA85-F7EF-7EEDB483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269" y="926123"/>
            <a:ext cx="5368234" cy="46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2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Breitbild</PresentationFormat>
  <Paragraphs>34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Sabon Next LT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Verbraucherschutz- und AGB-Recht   Fernabsatzverträge</dc:title>
  <dc:creator>Kilian</dc:creator>
  <cp:lastModifiedBy>Matthias Kilian | Soldan Institut</cp:lastModifiedBy>
  <cp:revision>69</cp:revision>
  <cp:lastPrinted>2022-11-24T01:17:23Z</cp:lastPrinted>
  <dcterms:created xsi:type="dcterms:W3CDTF">2020-12-08T02:10:29Z</dcterms:created>
  <dcterms:modified xsi:type="dcterms:W3CDTF">2023-11-30T00:45:44Z</dcterms:modified>
</cp:coreProperties>
</file>