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39" r:id="rId1"/>
  </p:sldMasterIdLst>
  <p:notesMasterIdLst>
    <p:notesMasterId r:id="rId17"/>
  </p:notesMasterIdLst>
  <p:handoutMasterIdLst>
    <p:handoutMasterId r:id="rId18"/>
  </p:handoutMasterIdLst>
  <p:sldIdLst>
    <p:sldId id="280" r:id="rId2"/>
    <p:sldId id="292" r:id="rId3"/>
    <p:sldId id="308" r:id="rId4"/>
    <p:sldId id="295" r:id="rId5"/>
    <p:sldId id="294" r:id="rId6"/>
    <p:sldId id="297" r:id="rId7"/>
    <p:sldId id="298" r:id="rId8"/>
    <p:sldId id="299" r:id="rId9"/>
    <p:sldId id="306" r:id="rId10"/>
    <p:sldId id="300" r:id="rId11"/>
    <p:sldId id="302" r:id="rId12"/>
    <p:sldId id="301" r:id="rId13"/>
    <p:sldId id="309" r:id="rId14"/>
    <p:sldId id="305" r:id="rId15"/>
    <p:sldId id="304" r:id="rId16"/>
  </p:sldIdLst>
  <p:sldSz cx="9144000" cy="5715000" type="screen16x1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06E"/>
    <a:srgbClr val="303030"/>
    <a:srgbClr val="333333"/>
    <a:srgbClr val="233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Objects="1" showGuides="1">
      <p:cViewPr varScale="1">
        <p:scale>
          <a:sx n="148" d="100"/>
          <a:sy n="148" d="100"/>
        </p:scale>
        <p:origin x="456" y="12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Eingangszahlen</a:t>
            </a:r>
            <a:r>
              <a:rPr lang="en-US" dirty="0" smtClean="0"/>
              <a:t> </a:t>
            </a:r>
            <a:r>
              <a:rPr lang="en-US" dirty="0" err="1" smtClean="0"/>
              <a:t>Zivilabteilung</a:t>
            </a:r>
            <a:r>
              <a:rPr lang="en-US" dirty="0" smtClean="0"/>
              <a:t> 2018-2023</a:t>
            </a:r>
            <a:endParaRPr lang="en-US" dirty="0"/>
          </a:p>
        </c:rich>
      </c:tx>
      <c:layout>
        <c:manualLayout>
          <c:xMode val="edge"/>
          <c:yMode val="edge"/>
          <c:x val="0.31028146150942959"/>
          <c:y val="1.8203305118210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461776802862172E-2"/>
          <c:y val="0.10039122772693038"/>
          <c:w val="0.92103490333343685"/>
          <c:h val="0.74769191885530351"/>
        </c:manualLayout>
      </c:layout>
      <c:lineChart>
        <c:grouping val="standard"/>
        <c:varyColors val="0"/>
        <c:ser>
          <c:idx val="0"/>
          <c:order val="0"/>
          <c:tx>
            <c:strRef>
              <c:f>'Eingangszahlen 2018-2023'!$A$2</c:f>
              <c:strCache>
                <c:ptCount val="1"/>
                <c:pt idx="0">
                  <c:v>Fluggastsachen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'Eingangszahlen 2018-2023'!$B$1:$G$1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'Eingangszahlen 2018-2023'!$B$2:$G$2</c:f>
              <c:numCache>
                <c:formatCode>General</c:formatCode>
                <c:ptCount val="6"/>
                <c:pt idx="0">
                  <c:v>2776</c:v>
                </c:pt>
                <c:pt idx="1">
                  <c:v>3633</c:v>
                </c:pt>
                <c:pt idx="2">
                  <c:v>13610</c:v>
                </c:pt>
                <c:pt idx="3">
                  <c:v>11498</c:v>
                </c:pt>
                <c:pt idx="4">
                  <c:v>17420</c:v>
                </c:pt>
                <c:pt idx="5">
                  <c:v>32769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0A-4391-B814-B5DF8AB07A63}"/>
            </c:ext>
          </c:extLst>
        </c:ser>
        <c:ser>
          <c:idx val="1"/>
          <c:order val="1"/>
          <c:tx>
            <c:strRef>
              <c:f>'Eingangszahlen 2018-2023'!$A$3</c:f>
              <c:strCache>
                <c:ptCount val="1"/>
                <c:pt idx="0">
                  <c:v>andere Verfahrensgegenstände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'Eingangszahlen 2018-2023'!$B$1:$G$1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'Eingangszahlen 2018-2023'!$B$3:$G$3</c:f>
              <c:numCache>
                <c:formatCode>General</c:formatCode>
                <c:ptCount val="6"/>
                <c:pt idx="0">
                  <c:v>23131</c:v>
                </c:pt>
                <c:pt idx="1">
                  <c:v>30350</c:v>
                </c:pt>
                <c:pt idx="2">
                  <c:v>20109</c:v>
                </c:pt>
                <c:pt idx="3">
                  <c:v>16190</c:v>
                </c:pt>
                <c:pt idx="4">
                  <c:v>14436</c:v>
                </c:pt>
                <c:pt idx="5">
                  <c:v>12326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0A-4391-B814-B5DF8AB07A63}"/>
            </c:ext>
          </c:extLst>
        </c:ser>
        <c:ser>
          <c:idx val="2"/>
          <c:order val="2"/>
          <c:tx>
            <c:strRef>
              <c:f>'Eingangszahlen 2018-2023'!$A$4</c:f>
              <c:strCache>
                <c:ptCount val="1"/>
                <c:pt idx="0">
                  <c:v>Insgesamt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'Eingangszahlen 2018-2023'!$B$1:$G$1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'Eingangszahlen 2018-2023'!$B$4:$G$4</c:f>
              <c:numCache>
                <c:formatCode>General</c:formatCode>
                <c:ptCount val="6"/>
                <c:pt idx="0">
                  <c:v>25907</c:v>
                </c:pt>
                <c:pt idx="1">
                  <c:v>33983</c:v>
                </c:pt>
                <c:pt idx="2">
                  <c:v>33719</c:v>
                </c:pt>
                <c:pt idx="3">
                  <c:v>27688</c:v>
                </c:pt>
                <c:pt idx="4">
                  <c:v>31856</c:v>
                </c:pt>
                <c:pt idx="5">
                  <c:v>45095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0A-4391-B814-B5DF8AB07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7188376"/>
        <c:axId val="707185096"/>
      </c:lineChart>
      <c:catAx>
        <c:axId val="70718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7185096"/>
        <c:crosses val="autoZero"/>
        <c:auto val="1"/>
        <c:lblAlgn val="ctr"/>
        <c:lblOffset val="100"/>
        <c:noMultiLvlLbl val="0"/>
      </c:catAx>
      <c:valAx>
        <c:axId val="707185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718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0.19327</cdr:x>
      <cdr:y>0.01621</cdr:y>
    </cdr:from>
    <cdr:to>
      <cdr:x>0.31013</cdr:x>
      <cdr:y>0.06781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512168" y="67844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AG Köln: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&lt;Name, Diensstelle&gt;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6BF8B-3AE9-4ED7-ABE4-3AF2B9D0075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FD0FC-2C13-4D40-9385-43485455D0F4}" type="datetime1">
              <a:rPr lang="de-DE" smtClean="0"/>
              <a:t>28.11.2023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23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/>
              <a:t>&lt;Bezeichnung der Veranstaltung&gt;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F0798E-D908-4632-A612-E755B0FB8D8D}" type="datetime1">
              <a:rPr lang="de-DE" smtClean="0"/>
              <a:t>28.11.2023</a:t>
            </a:fld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&lt;Name, Diensstelle&gt;</a:t>
            </a: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7A3D85-A3D5-42C5-804D-2070A38D77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31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CF0798E-D908-4632-A612-E755B0FB8D8D}" type="datetime1">
              <a:rPr lang="de-DE" smtClean="0"/>
              <a:t>28.11.2023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&lt;Name, Diensstelle&gt;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50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&lt;Bezeichnung der Veranstaltung&gt;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CF0798E-D908-4632-A612-E755B0FB8D8D}" type="datetime1">
              <a:rPr lang="de-DE" smtClean="0"/>
              <a:t>28.11.2023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&lt;Name, Diensstelle&gt;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79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hintergrund 22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NRW 6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1005131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de-DE" sz="750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750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750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6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" name="Titel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750" y="3240768"/>
            <a:ext cx="8064500" cy="1969770"/>
          </a:xfrm>
        </p:spPr>
        <p:txBody>
          <a:bodyPr wrap="square">
            <a:sp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4" name="Bildbegrenzer oben 13"/>
          <p:cNvSpPr/>
          <p:nvPr/>
        </p:nvSpPr>
        <p:spPr bwMode="auto">
          <a:xfrm>
            <a:off x="0" y="1058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ildbegrenzer unten 14"/>
          <p:cNvSpPr/>
          <p:nvPr/>
        </p:nvSpPr>
        <p:spPr bwMode="auto">
          <a:xfrm>
            <a:off x="242" y="2930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www.justiz.nrw 20"/>
          <p:cNvSpPr txBox="1"/>
          <p:nvPr userDrawn="1"/>
        </p:nvSpPr>
        <p:spPr>
          <a:xfrm>
            <a:off x="8183033" y="5474673"/>
            <a:ext cx="93610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800" b="0" dirty="0" smtClean="0">
                <a:solidFill>
                  <a:schemeClr val="bg1"/>
                </a:solidFill>
              </a:rPr>
              <a:t>www.justiz.nrw</a:t>
            </a:r>
            <a:endParaRPr lang="de-DE" sz="800" b="0" dirty="0">
              <a:solidFill>
                <a:schemeClr val="bg1"/>
              </a:solidFill>
            </a:endParaRPr>
          </a:p>
        </p:txBody>
      </p:sp>
      <p:pic>
        <p:nvPicPr>
          <p:cNvPr id="24" name="Boxpfeil weiß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pic>
        <p:nvPicPr>
          <p:cNvPr id="28" name="Justiz-Online Logo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97811"/>
            <a:ext cx="1670050" cy="36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8885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1301" userDrawn="1">
          <p15:clr>
            <a:srgbClr val="FBAE40"/>
          </p15:clr>
        </p15:guide>
        <p15:guide id="1" orient="horz" pos="48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6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1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539750" y="1344613"/>
            <a:ext cx="8064500" cy="4033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69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/>
          <a:lstStyle>
            <a:lvl1pPr algn="l">
              <a:defRPr sz="3200" b="1" cap="all">
                <a:solidFill>
                  <a:srgbClr val="3C506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16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4612"/>
            <a:ext cx="4032250" cy="4033837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344612"/>
            <a:ext cx="4032250" cy="4033837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PAG Dr. Dietmar Dumke, AG Köln, 30.11.2023</a:t>
            </a: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41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344616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00" y="1812396"/>
            <a:ext cx="4032000" cy="3566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344616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2000" y="1812396"/>
            <a:ext cx="4032000" cy="3566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58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344613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500"/>
              </a:spcBef>
              <a:buClrTx/>
              <a:defRPr/>
            </a:lvl3pPr>
            <a:lvl4pPr>
              <a:spcBef>
                <a:spcPts val="400"/>
              </a:spcBef>
              <a:buClrTx/>
              <a:defRPr sz="1600"/>
            </a:lvl4pPr>
            <a:lvl5pPr>
              <a:spcBef>
                <a:spcPts val="400"/>
              </a:spcBef>
              <a:buClrTx/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539749" y="3394296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500"/>
              </a:spcBef>
              <a:buClrTx/>
              <a:defRPr/>
            </a:lvl3pPr>
            <a:lvl4pPr>
              <a:spcBef>
                <a:spcPts val="400"/>
              </a:spcBef>
              <a:buClrTx/>
              <a:defRPr sz="1600"/>
            </a:lvl4pPr>
            <a:lvl5pPr>
              <a:spcBef>
                <a:spcPts val="400"/>
              </a:spcBef>
              <a:buClrTx/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PAG Dr. Dietmar Dumke, AG Köln, 30.11.2023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41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PAG Dr. Dietmar Dumke, AG Köln, 30.11.2023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83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hintergrund 9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www.justiz.nrw 11"/>
          <p:cNvSpPr txBox="1"/>
          <p:nvPr userDrawn="1"/>
        </p:nvSpPr>
        <p:spPr>
          <a:xfrm>
            <a:off x="8183033" y="5474673"/>
            <a:ext cx="93610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800" b="0" dirty="0" smtClean="0">
                <a:solidFill>
                  <a:schemeClr val="bg1"/>
                </a:solidFill>
              </a:rPr>
              <a:t>www.justiz.nrw</a:t>
            </a:r>
            <a:endParaRPr lang="de-DE" sz="800" b="0" dirty="0">
              <a:solidFill>
                <a:schemeClr val="bg1"/>
              </a:solidFill>
            </a:endParaRPr>
          </a:p>
        </p:txBody>
      </p:sp>
      <p:pic>
        <p:nvPicPr>
          <p:cNvPr id="15" name="Boxpfeil weiß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PAG Dr. Dietmar Dumke, AG Köln, 30.11.2023</a:t>
            </a:r>
            <a:endParaRPr lang="de-DE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242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1965" y="1344613"/>
            <a:ext cx="5062287" cy="4014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04" y="1344617"/>
            <a:ext cx="3001961" cy="4033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61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1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8" name="Inhaltsplatzhalt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867" y="1344613"/>
            <a:ext cx="8057621" cy="40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grpSp>
        <p:nvGrpSpPr>
          <p:cNvPr id="2" name="NRW 10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1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1005131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de-DE" sz="750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750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750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1034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Fußzeilenhintergrund 8"/>
          <p:cNvSpPr/>
          <p:nvPr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1" name="Fußzeilenplatzhalt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712" y="5459329"/>
            <a:ext cx="4752330" cy="2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13" name="www.justiz.nrw 12"/>
          <p:cNvSpPr txBox="1"/>
          <p:nvPr userDrawn="1"/>
        </p:nvSpPr>
        <p:spPr>
          <a:xfrm>
            <a:off x="8183033" y="5474673"/>
            <a:ext cx="93610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800" b="0" dirty="0" smtClean="0">
                <a:solidFill>
                  <a:schemeClr val="bg1"/>
                </a:solidFill>
              </a:rPr>
              <a:t>www.justiz.nrw</a:t>
            </a:r>
            <a:endParaRPr lang="de-DE" sz="800" b="0" dirty="0">
              <a:solidFill>
                <a:schemeClr val="bg1"/>
              </a:solidFill>
            </a:endParaRPr>
          </a:p>
        </p:txBody>
      </p:sp>
      <p:grpSp>
        <p:nvGrpSpPr>
          <p:cNvPr id="5" name="Titeltrenner 4"/>
          <p:cNvGrpSpPr/>
          <p:nvPr userDrawn="1"/>
        </p:nvGrpSpPr>
        <p:grpSpPr>
          <a:xfrm>
            <a:off x="0" y="1180335"/>
            <a:ext cx="9144000" cy="144437"/>
            <a:chOff x="0" y="1180335"/>
            <a:chExt cx="9144000" cy="144437"/>
          </a:xfrm>
        </p:grpSpPr>
        <p:sp>
          <p:nvSpPr>
            <p:cNvPr id="8" name="Pfeil nach unten 7"/>
            <p:cNvSpPr/>
            <p:nvPr/>
          </p:nvSpPr>
          <p:spPr bwMode="auto">
            <a:xfrm>
              <a:off x="534988" y="1180335"/>
              <a:ext cx="220588" cy="144437"/>
            </a:xfrm>
            <a:prstGeom prst="downArrow">
              <a:avLst>
                <a:gd name="adj1" fmla="val 0"/>
                <a:gd name="adj2" fmla="val 88684"/>
              </a:avLst>
            </a:prstGeom>
            <a:solidFill>
              <a:srgbClr val="2337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3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Gerader Verbinder 13"/>
            <p:cNvCxnSpPr/>
            <p:nvPr/>
          </p:nvCxnSpPr>
          <p:spPr bwMode="auto">
            <a:xfrm>
              <a:off x="0" y="1201316"/>
              <a:ext cx="9144000" cy="0"/>
            </a:xfrm>
            <a:prstGeom prst="line">
              <a:avLst/>
            </a:prstGeom>
            <a:noFill/>
            <a:ln w="19050" cap="flat" cmpd="sng" algn="ctr">
              <a:solidFill>
                <a:srgbClr val="3C5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Boxpfeil weiß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142644" y="5449789"/>
            <a:ext cx="844291" cy="268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869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C50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195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5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897" indent="-342897" algn="l" rtl="0" eaLnBrk="1" fontAlgn="base" hangingPunct="1">
        <a:spcBef>
          <a:spcPts val="600"/>
        </a:spcBef>
        <a:spcAft>
          <a:spcPct val="0"/>
        </a:spcAft>
        <a:buClrTx/>
        <a:buSzPct val="100000"/>
        <a:buFontTx/>
        <a:buBlip>
          <a:blip r:embed="rId13"/>
        </a:buBlip>
        <a:defRPr sz="2400">
          <a:solidFill>
            <a:srgbClr val="3C506E"/>
          </a:solidFill>
          <a:latin typeface="+mn-lt"/>
          <a:ea typeface="+mn-ea"/>
          <a:cs typeface="+mn-cs"/>
        </a:defRPr>
      </a:lvl1pPr>
      <a:lvl2pPr marL="742943" indent="-285747" algn="l" rtl="0" eaLnBrk="1" fontAlgn="base" hangingPunct="1">
        <a:spcBef>
          <a:spcPts val="600"/>
        </a:spcBef>
        <a:spcAft>
          <a:spcPct val="0"/>
        </a:spcAft>
        <a:buFontTx/>
        <a:buBlip>
          <a:blip r:embed="rId14"/>
        </a:buBlip>
        <a:defRPr sz="2000">
          <a:solidFill>
            <a:schemeClr val="tx2"/>
          </a:solidFill>
          <a:latin typeface="+mn-lt"/>
        </a:defRPr>
      </a:lvl2pPr>
      <a:lvl3pPr marL="1142989" indent="-228598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>
          <a:solidFill>
            <a:schemeClr val="tx2"/>
          </a:solidFill>
          <a:latin typeface="+mn-lt"/>
        </a:defRPr>
      </a:lvl3pPr>
      <a:lvl4pPr marL="1600184" indent="-228598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600">
          <a:solidFill>
            <a:schemeClr val="tx2"/>
          </a:solidFill>
          <a:latin typeface="+mn-lt"/>
        </a:defRPr>
      </a:lvl4pPr>
      <a:lvl5pPr marL="2057379" indent="-228598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600">
          <a:solidFill>
            <a:schemeClr val="tx2"/>
          </a:solidFill>
          <a:latin typeface="+mn-lt"/>
        </a:defRPr>
      </a:lvl5pPr>
      <a:lvl6pPr marL="2514575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70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66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61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757" userDrawn="1">
          <p15:clr>
            <a:srgbClr val="F26B43"/>
          </p15:clr>
        </p15:guide>
        <p15:guide id="1" orient="horz" pos="847" userDrawn="1">
          <p15:clr>
            <a:srgbClr val="F26B43"/>
          </p15:clr>
        </p15:guide>
        <p15:guide id="2" orient="horz" pos="3388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orient="horz" pos="3433" userDrawn="1">
          <p15:clr>
            <a:srgbClr val="F26B43"/>
          </p15:clr>
        </p15:guide>
        <p15:guide id="5" pos="5420" userDrawn="1">
          <p15:clr>
            <a:srgbClr val="F26B43"/>
          </p15:clr>
        </p15:guide>
        <p15:guide id="6" pos="5035" userDrawn="1">
          <p15:clr>
            <a:srgbClr val="F26B43"/>
          </p15:clr>
        </p15:guide>
        <p15:guide id="7" orient="horz" pos="3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photos/b%C3%BCro-kabinen-angestellte-arbeiten-95311/" TargetMode="External"/><Relationship Id="rId5" Type="http://schemas.openxmlformats.org/officeDocument/2006/relationships/hyperlink" Target="https://pixabay.com/de/photos/hand-roboter-mensch-tastatur-3685829/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240769"/>
            <a:ext cx="8064500" cy="1846659"/>
          </a:xfrm>
        </p:spPr>
        <p:txBody>
          <a:bodyPr/>
          <a:lstStyle/>
          <a:p>
            <a:r>
              <a:rPr lang="de-DE" dirty="0"/>
              <a:t>Massenverfahren: Status Quo und Reformbedarf</a:t>
            </a:r>
            <a:br>
              <a:rPr lang="de-DE" dirty="0"/>
            </a:br>
            <a:r>
              <a:rPr lang="de-DE" sz="2000" b="0" dirty="0"/>
              <a:t>Präsident des Amtsgerichts Dr. Dietmar Dumke, Köln</a:t>
            </a:r>
            <a:r>
              <a:rPr lang="de-DE" b="0" dirty="0"/>
              <a:t/>
            </a:r>
            <a:br>
              <a:rPr lang="de-DE" b="0" dirty="0"/>
            </a:br>
            <a:r>
              <a:rPr lang="de-DE" sz="1800" b="0" dirty="0"/>
              <a:t/>
            </a:r>
            <a:br>
              <a:rPr lang="de-DE" sz="1800" b="0" dirty="0"/>
            </a:br>
            <a:r>
              <a:rPr lang="de-DE" sz="1800" b="0" dirty="0" err="1"/>
              <a:t>Köln</a:t>
            </a:r>
            <a:r>
              <a:rPr lang="de-DE" sz="1800" b="0" dirty="0"/>
              <a:t>, 30.11.2023</a:t>
            </a:r>
            <a:endParaRPr lang="de-DE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178"/>
            <a:ext cx="9144000" cy="1798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Massenverfahren: Reformbedarf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Justiz stößt an Grenzen</a:t>
            </a:r>
          </a:p>
          <a:p>
            <a:r>
              <a:rPr lang="de-DE" dirty="0" smtClean="0"/>
              <a:t>Verfahren werden bleiben</a:t>
            </a:r>
          </a:p>
          <a:p>
            <a:r>
              <a:rPr lang="de-DE" dirty="0" smtClean="0"/>
              <a:t>2 generelle Wege:</a:t>
            </a:r>
          </a:p>
          <a:p>
            <a:pPr lvl="1"/>
            <a:r>
              <a:rPr lang="de-DE" dirty="0" smtClean="0"/>
              <a:t>Neue Rahmenbedingungen und Verfahren für Massenverfahren</a:t>
            </a:r>
          </a:p>
          <a:p>
            <a:pPr marL="914391" lvl="2" indent="0">
              <a:buNone/>
            </a:pPr>
            <a:endParaRPr lang="de-DE" dirty="0" smtClean="0"/>
          </a:p>
          <a:p>
            <a:pPr lvl="1"/>
            <a:r>
              <a:rPr lang="de-DE" dirty="0" smtClean="0"/>
              <a:t>Optimierungen </a:t>
            </a:r>
            <a:r>
              <a:rPr lang="de-DE" dirty="0"/>
              <a:t>im bestehenden System</a:t>
            </a:r>
          </a:p>
          <a:p>
            <a:pPr lvl="2"/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15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Massenverfahren: </a:t>
            </a:r>
            <a:r>
              <a:rPr lang="de-DE" dirty="0" smtClean="0"/>
              <a:t>Reformbedarf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611956" y="1344613"/>
            <a:ext cx="8064500" cy="40338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800" dirty="0" smtClean="0"/>
              <a:t>Weg 1: Neue </a:t>
            </a:r>
            <a:r>
              <a:rPr lang="de-DE" sz="2800" dirty="0" smtClean="0"/>
              <a:t>Verfahren und Änderungen im Verfahrensrecht</a:t>
            </a:r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dirty="0" smtClean="0"/>
              <a:t>Kollektiver Rechtsschutz: z.B. Abhilfeklage seit letztem Monat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Vorschläge des Richterbundes vom 13.05.2022</a:t>
            </a:r>
          </a:p>
          <a:p>
            <a:r>
              <a:rPr lang="de-DE" dirty="0" smtClean="0"/>
              <a:t>zuletzt Antrag der CDU/CSU Fraktion vom 07.02.2023 (BT-</a:t>
            </a:r>
            <a:r>
              <a:rPr lang="de-DE" dirty="0" err="1" smtClean="0"/>
              <a:t>Drs</a:t>
            </a:r>
            <a:r>
              <a:rPr lang="de-DE" dirty="0" smtClean="0"/>
              <a:t> 20/5560) mit unterschiedlichen Stellungnahmen der Experten und Verbände</a:t>
            </a:r>
          </a:p>
          <a:p>
            <a:pPr lvl="1"/>
            <a:r>
              <a:rPr lang="de-DE" dirty="0" smtClean="0"/>
              <a:t>U.a. Vorabentscheidungsverfahren des Revisionsgerichts</a:t>
            </a:r>
          </a:p>
          <a:p>
            <a:pPr lvl="1"/>
            <a:r>
              <a:rPr lang="de-DE" dirty="0" smtClean="0"/>
              <a:t>Erweiterte Aussetzungsmöglichkeiten nach § 148 ZPO</a:t>
            </a:r>
          </a:p>
          <a:p>
            <a:pPr lvl="1"/>
            <a:r>
              <a:rPr lang="de-DE" dirty="0" smtClean="0"/>
              <a:t>Erweiterte Möglichkeiten zur Entscheidung im schriftlichen Verfahren</a:t>
            </a:r>
          </a:p>
          <a:p>
            <a:pPr lvl="1"/>
            <a:r>
              <a:rPr lang="de-DE" dirty="0" smtClean="0"/>
              <a:t>Entwicklung eines online Verfahrens</a:t>
            </a:r>
          </a:p>
          <a:p>
            <a:pPr lvl="1"/>
            <a:r>
              <a:rPr lang="de-DE" dirty="0" smtClean="0"/>
              <a:t>Strukturierung des Parteivortrags </a:t>
            </a:r>
          </a:p>
          <a:p>
            <a:pPr lvl="1"/>
            <a:r>
              <a:rPr lang="de-DE" dirty="0" smtClean="0"/>
              <a:t>etc.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Kritik z.T.: Beschneidung Verfahrensrechte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6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Massenverfahren: </a:t>
            </a:r>
            <a:r>
              <a:rPr lang="de-DE" dirty="0" smtClean="0"/>
              <a:t>Reformbedarf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dirty="0" smtClean="0"/>
              <a:t>Weg 2: Optimierungen </a:t>
            </a:r>
            <a:r>
              <a:rPr lang="de-DE" sz="2800" dirty="0" smtClean="0"/>
              <a:t>im bestehenden System</a:t>
            </a:r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dirty="0" smtClean="0"/>
              <a:t>Laut Studien soll die Digitalisierung der Verfahrensführung in Deutschland 10 – 15 Jahre hinterherhinken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Was können/müssen wir tun?</a:t>
            </a:r>
          </a:p>
          <a:p>
            <a:pPr lvl="1"/>
            <a:r>
              <a:rPr lang="de-DE" dirty="0" smtClean="0"/>
              <a:t>Wir brauchen mehr Technologie</a:t>
            </a:r>
          </a:p>
          <a:p>
            <a:pPr lvl="1"/>
            <a:r>
              <a:rPr lang="de-DE" dirty="0" smtClean="0"/>
              <a:t>Optimierung des </a:t>
            </a:r>
            <a:r>
              <a:rPr lang="de-DE" dirty="0" err="1" smtClean="0"/>
              <a:t>workflow</a:t>
            </a:r>
            <a:endParaRPr lang="de-DE" dirty="0" smtClean="0"/>
          </a:p>
          <a:p>
            <a:pPr lvl="1"/>
            <a:r>
              <a:rPr lang="de-DE" dirty="0" smtClean="0"/>
              <a:t>Übermittlung strukturierter Datensätze</a:t>
            </a:r>
          </a:p>
          <a:p>
            <a:pPr lvl="1"/>
            <a:r>
              <a:rPr lang="de-DE" dirty="0" smtClean="0"/>
              <a:t>FRAUKE pp.</a:t>
            </a:r>
          </a:p>
          <a:p>
            <a:pPr lvl="1"/>
            <a:r>
              <a:rPr lang="de-DE" dirty="0" smtClean="0"/>
              <a:t>Bessere Suchfunktion</a:t>
            </a:r>
          </a:p>
          <a:p>
            <a:pPr lvl="1"/>
            <a:r>
              <a:rPr lang="de-DE" dirty="0" smtClean="0"/>
              <a:t>Einsatz von KI</a:t>
            </a:r>
          </a:p>
          <a:p>
            <a:pPr lvl="2"/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6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Massenverfahren: Reformbedarf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58" y="1921396"/>
            <a:ext cx="3679277" cy="2451894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239" y="1921396"/>
            <a:ext cx="3707901" cy="24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Massenverfahren: </a:t>
            </a:r>
            <a:r>
              <a:rPr lang="de-DE" dirty="0" smtClean="0"/>
              <a:t>Reformbedarf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Stichwort </a:t>
            </a:r>
            <a:r>
              <a:rPr lang="de-DE" dirty="0" err="1" smtClean="0"/>
              <a:t>Legaltech</a:t>
            </a:r>
            <a:r>
              <a:rPr lang="de-DE" dirty="0" smtClean="0"/>
              <a:t>/KI:</a:t>
            </a:r>
          </a:p>
          <a:p>
            <a:pPr lvl="1"/>
            <a:r>
              <a:rPr lang="de-DE" dirty="0" smtClean="0"/>
              <a:t>natürlich kein </a:t>
            </a:r>
            <a:r>
              <a:rPr lang="de-DE" dirty="0" err="1" smtClean="0"/>
              <a:t>Robo-Judge</a:t>
            </a:r>
            <a:r>
              <a:rPr lang="de-DE" dirty="0" smtClean="0"/>
              <a:t> (aber davon sind wir </a:t>
            </a:r>
            <a:r>
              <a:rPr lang="de-DE" dirty="0" smtClean="0"/>
              <a:t>weit </a:t>
            </a:r>
            <a:r>
              <a:rPr lang="de-DE" dirty="0" smtClean="0"/>
              <a:t>entfernt)</a:t>
            </a:r>
          </a:p>
          <a:p>
            <a:pPr lvl="1"/>
            <a:r>
              <a:rPr lang="de-DE" dirty="0" smtClean="0"/>
              <a:t>Es geht (zunächst) um den sinnvollen Einsatz unterstützender Technik, wie sie auch die Parteien nutzen.</a:t>
            </a:r>
          </a:p>
          <a:p>
            <a:pPr lvl="1"/>
            <a:r>
              <a:rPr lang="de-DE" dirty="0" smtClean="0"/>
              <a:t>(P) zudem: Rahmenbedingungen für Einsatz KI</a:t>
            </a:r>
          </a:p>
          <a:p>
            <a:pPr lvl="1"/>
            <a:r>
              <a:rPr lang="de-DE" dirty="0" smtClean="0"/>
              <a:t>Überdies: Vollautomatisierte Verfahren sind in der Justiz seit langem bekannt (Mahnverfahren)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051720" y="1980337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15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Massenverfahren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Herzlichen Dank für Ihre Aufmerksamkeit!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0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Massenverfahren: Status Quo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Phänomen Massenverfahren in verschiedenen Bereichen:</a:t>
            </a:r>
          </a:p>
          <a:p>
            <a:pPr lvl="1"/>
            <a:r>
              <a:rPr lang="de-DE" dirty="0" smtClean="0"/>
              <a:t>Fluggastrechte</a:t>
            </a:r>
          </a:p>
          <a:p>
            <a:pPr lvl="1"/>
            <a:r>
              <a:rPr lang="de-DE" dirty="0" smtClean="0"/>
              <a:t>Diesel</a:t>
            </a:r>
          </a:p>
          <a:p>
            <a:pPr lvl="1"/>
            <a:r>
              <a:rPr lang="de-DE" dirty="0" smtClean="0"/>
              <a:t>Prämienanpassungen</a:t>
            </a:r>
          </a:p>
          <a:p>
            <a:pPr lvl="1"/>
            <a:r>
              <a:rPr lang="de-DE" dirty="0" smtClean="0"/>
              <a:t>Widerruf bei Darlehns- und Versicherungsverträgen etc.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Tendenz zur Ausweitung durch neue Geschäftsfelder</a:t>
            </a:r>
            <a:endParaRPr lang="de-DE" dirty="0" smtClean="0"/>
          </a:p>
          <a:p>
            <a:r>
              <a:rPr lang="de-DE" dirty="0" smtClean="0"/>
              <a:t>Der Schwarm zieht nicht vorüber </a:t>
            </a:r>
            <a:r>
              <a:rPr lang="de-DE" dirty="0" smtClean="0">
                <a:sym typeface="Wingdings" panose="05000000000000000000" pitchFamily="2" charset="2"/>
              </a:rPr>
              <a:t> Die Verfahren sind „gekommen, um zu bleiben“ </a:t>
            </a:r>
            <a:r>
              <a:rPr lang="de-DE" sz="1800" dirty="0" smtClean="0">
                <a:sym typeface="Wingdings" panose="05000000000000000000" pitchFamily="2" charset="2"/>
              </a:rPr>
              <a:t>(</a:t>
            </a:r>
            <a:r>
              <a:rPr lang="de-DE" sz="1800" dirty="0" err="1" smtClean="0">
                <a:sym typeface="Wingdings" panose="05000000000000000000" pitchFamily="2" charset="2"/>
              </a:rPr>
              <a:t>Riehm</a:t>
            </a:r>
            <a:r>
              <a:rPr lang="de-DE" sz="180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30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Massenverfahren: Status Quo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39751" y="2306690"/>
            <a:ext cx="3953430" cy="242624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725" y="2303459"/>
            <a:ext cx="4036591" cy="242624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71600" y="472970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*  Quelle MIS</a:t>
            </a:r>
          </a:p>
          <a:p>
            <a:r>
              <a:rPr lang="de-DE" sz="800" dirty="0" smtClean="0"/>
              <a:t>** Quelle </a:t>
            </a:r>
            <a:r>
              <a:rPr lang="de-DE" sz="800" dirty="0" err="1" smtClean="0"/>
              <a:t>Pebexcel</a:t>
            </a:r>
            <a:endParaRPr lang="de-DE" sz="800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1380129"/>
            <a:ext cx="7944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Situation OLG-Bezirk Köln: Landgerichte und OLG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/>
              <a:t>Anteil Massenverfahren an Eingängen in Zivilsachen z</a:t>
            </a:r>
            <a:r>
              <a:rPr lang="de-DE" dirty="0" smtClean="0">
                <a:sym typeface="Wingdings" panose="05000000000000000000" pitchFamily="2" charset="2"/>
              </a:rPr>
              <a:t>wischen 20 % und knapp 40 % 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1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Massenverfahren: Status Quo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771446"/>
              </p:ext>
            </p:extLst>
          </p:nvPr>
        </p:nvGraphicFramePr>
        <p:xfrm>
          <a:off x="899592" y="1276769"/>
          <a:ext cx="7824267" cy="4186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8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003" y="1973766"/>
            <a:ext cx="4539580" cy="3404685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Massenverfahren: Status Quo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Ein Blick in den Maschinenraum „Fluggastrechte“ des AG Köln und einige weitere Zahlen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AutoShape 2" descr="Gebäude Amts- und Landgeric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Pfeil nach rechts 7"/>
          <p:cNvSpPr/>
          <p:nvPr/>
        </p:nvSpPr>
        <p:spPr bwMode="auto">
          <a:xfrm>
            <a:off x="1202577" y="3676108"/>
            <a:ext cx="2706600" cy="648072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Etagen 7 - 10</a:t>
            </a:r>
          </a:p>
        </p:txBody>
      </p:sp>
    </p:spTree>
    <p:extLst>
      <p:ext uri="{BB962C8B-B14F-4D97-AF65-F5344CB8AC3E}">
        <p14:creationId xmlns:p14="http://schemas.microsoft.com/office/powerpoint/2010/main" val="8134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Massenverfahren: Status Quo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Eingesetztes Personal AG Köln</a:t>
            </a:r>
          </a:p>
          <a:p>
            <a:r>
              <a:rPr lang="de-DE" dirty="0" smtClean="0"/>
              <a:t>Richterinnen und Richter:</a:t>
            </a:r>
          </a:p>
          <a:p>
            <a:pPr lvl="1"/>
            <a:r>
              <a:rPr lang="de-DE" dirty="0" smtClean="0"/>
              <a:t>Insges. 60 </a:t>
            </a:r>
            <a:r>
              <a:rPr lang="de-DE" dirty="0" err="1" smtClean="0"/>
              <a:t>Ri</a:t>
            </a:r>
            <a:r>
              <a:rPr lang="de-DE" dirty="0" smtClean="0"/>
              <a:t> (40 AKA) in allg. Zivilabteilungen</a:t>
            </a:r>
          </a:p>
          <a:p>
            <a:pPr lvl="1"/>
            <a:r>
              <a:rPr lang="de-DE" dirty="0" smtClean="0"/>
              <a:t>80 – 85 % der allg. Zivilabteilung sind Fluggastrechte</a:t>
            </a:r>
          </a:p>
          <a:p>
            <a:pPr lvl="1"/>
            <a:r>
              <a:rPr lang="de-DE" dirty="0" smtClean="0"/>
              <a:t>also bearbeiten ca. 50 </a:t>
            </a:r>
            <a:r>
              <a:rPr lang="de-DE" dirty="0" err="1" smtClean="0"/>
              <a:t>Ri</a:t>
            </a:r>
            <a:r>
              <a:rPr lang="de-DE" dirty="0" smtClean="0"/>
              <a:t> (33 AKA) = 20 % aller </a:t>
            </a:r>
            <a:r>
              <a:rPr lang="de-DE" dirty="0" err="1" smtClean="0"/>
              <a:t>Ri</a:t>
            </a:r>
            <a:r>
              <a:rPr lang="de-DE" dirty="0" smtClean="0"/>
              <a:t> </a:t>
            </a:r>
            <a:r>
              <a:rPr lang="de-DE" u="sng" dirty="0" smtClean="0"/>
              <a:t>nur</a:t>
            </a:r>
            <a:r>
              <a:rPr lang="de-DE" dirty="0" smtClean="0"/>
              <a:t> Fluggastrechte</a:t>
            </a:r>
          </a:p>
          <a:p>
            <a:r>
              <a:rPr lang="de-DE" dirty="0" smtClean="0"/>
              <a:t>Servicekräfte</a:t>
            </a:r>
          </a:p>
          <a:p>
            <a:pPr lvl="1"/>
            <a:r>
              <a:rPr lang="de-DE" dirty="0" smtClean="0"/>
              <a:t>Ca. 60 (45 AKA) in allg. Zivilabteilungen</a:t>
            </a:r>
          </a:p>
          <a:p>
            <a:r>
              <a:rPr lang="de-DE" dirty="0" smtClean="0"/>
              <a:t>Sinnvoller Ressourceneinsatz?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9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Massenverfahren: Status Quo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Paradoxon: Rückgang der allg. Zivilsachen, gleichwohl starker Anstieg der Eingänge (siehe Grafik oben)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AG Köln</a:t>
            </a:r>
          </a:p>
          <a:p>
            <a:pPr lvl="1"/>
            <a:r>
              <a:rPr lang="de-DE" dirty="0" smtClean="0"/>
              <a:t>Bundesweit das Gericht mit den meisten Verfahren</a:t>
            </a:r>
          </a:p>
          <a:p>
            <a:pPr lvl="1"/>
            <a:r>
              <a:rPr lang="de-DE" dirty="0" smtClean="0"/>
              <a:t>Verdopplung der Eingänge seit Anfang des Jahres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seit Sommer ca. 4.000 Verfahren </a:t>
            </a:r>
            <a:r>
              <a:rPr lang="de-DE" dirty="0" err="1" smtClean="0">
                <a:sym typeface="Wingdings" panose="05000000000000000000" pitchFamily="2" charset="2"/>
              </a:rPr>
              <a:t>p.M.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 smtClean="0"/>
          </a:p>
          <a:p>
            <a:pPr lvl="1"/>
            <a:r>
              <a:rPr lang="de-DE" dirty="0" smtClean="0"/>
              <a:t>pro </a:t>
            </a:r>
            <a:r>
              <a:rPr lang="de-DE" dirty="0" err="1" smtClean="0"/>
              <a:t>Ri</a:t>
            </a:r>
            <a:r>
              <a:rPr lang="de-DE" dirty="0" smtClean="0"/>
              <a:t> derzeit gut 120 Eingänge </a:t>
            </a:r>
            <a:r>
              <a:rPr lang="de-DE" dirty="0" err="1" smtClean="0"/>
              <a:t>p.M.</a:t>
            </a:r>
            <a:r>
              <a:rPr lang="de-DE" dirty="0" smtClean="0"/>
              <a:t> (nur Fluggast)</a:t>
            </a:r>
          </a:p>
          <a:p>
            <a:pPr lvl="1"/>
            <a:r>
              <a:rPr lang="de-DE" dirty="0" smtClean="0"/>
              <a:t>allein 10 neue Zivilabteilungen im September 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0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Massenverfahren: Status Quo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Befund: Klagen ganz überwiegend durch </a:t>
            </a:r>
            <a:r>
              <a:rPr lang="de-DE" dirty="0" smtClean="0"/>
              <a:t>professionelle </a:t>
            </a:r>
            <a:r>
              <a:rPr lang="de-DE" dirty="0"/>
              <a:t>Rechtsdienstleister, wie </a:t>
            </a:r>
            <a:r>
              <a:rPr lang="de-DE" dirty="0" err="1"/>
              <a:t>Flightright</a:t>
            </a:r>
            <a:r>
              <a:rPr lang="de-DE" dirty="0"/>
              <a:t>, </a:t>
            </a:r>
            <a:r>
              <a:rPr lang="de-DE" dirty="0" err="1"/>
              <a:t>Airhelp</a:t>
            </a:r>
            <a:r>
              <a:rPr lang="de-DE" dirty="0"/>
              <a:t> etc. mit spezialisierten </a:t>
            </a:r>
            <a:r>
              <a:rPr lang="de-DE" dirty="0" smtClean="0"/>
              <a:t>Kanzleien. Beklagtenseite ebenfalls spezialisiert.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 smtClean="0"/>
              <a:t>Uneven</a:t>
            </a:r>
            <a:r>
              <a:rPr lang="de-DE" dirty="0" smtClean="0"/>
              <a:t> </a:t>
            </a:r>
            <a:r>
              <a:rPr lang="de-DE" dirty="0" err="1" smtClean="0"/>
              <a:t>playing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4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 Dr. Dietmar Dumke, AG Köln, 30.11.2023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Massenverfahren: Status Quo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92" y="2316470"/>
            <a:ext cx="2881361" cy="1920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0" y="2430100"/>
            <a:ext cx="2477621" cy="1651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662" y="2430100"/>
            <a:ext cx="2541464" cy="1693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5004049" y="480171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hlinkClick r:id="rId5"/>
              </a:rPr>
              <a:t>https://pixabay.com/de/photos/hand-roboter-mensch-tastatur-3685829</a:t>
            </a:r>
            <a:r>
              <a:rPr lang="de-DE" sz="800" dirty="0" smtClean="0">
                <a:hlinkClick r:id="rId5"/>
              </a:rPr>
              <a:t>/</a:t>
            </a:r>
            <a:r>
              <a:rPr lang="de-DE" sz="800" dirty="0" smtClean="0"/>
              <a:t> </a:t>
            </a:r>
          </a:p>
          <a:p>
            <a:r>
              <a:rPr lang="de-DE" sz="800" dirty="0" smtClean="0">
                <a:hlinkClick r:id="rId6"/>
              </a:rPr>
              <a:t>https</a:t>
            </a:r>
            <a:r>
              <a:rPr lang="de-DE" sz="800" dirty="0">
                <a:hlinkClick r:id="rId6"/>
              </a:rPr>
              <a:t>://pixabay.com/de/photos/b%C3%BCro-kabinen-angestellte-arbeiten-95311/</a:t>
            </a:r>
            <a:endParaRPr lang="de-DE" sz="8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661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ustiz NRW">
  <a:themeElements>
    <a:clrScheme name="Justiz NRW">
      <a:dk1>
        <a:srgbClr val="3C506E"/>
      </a:dk1>
      <a:lt1>
        <a:srgbClr val="FFFFFF"/>
      </a:lt1>
      <a:dk2>
        <a:srgbClr val="333333"/>
      </a:dk2>
      <a:lt2>
        <a:srgbClr val="FFFFFF"/>
      </a:lt2>
      <a:accent1>
        <a:srgbClr val="009036"/>
      </a:accent1>
      <a:accent2>
        <a:srgbClr val="E2001A"/>
      </a:accent2>
      <a:accent3>
        <a:srgbClr val="ACACAC"/>
      </a:accent3>
      <a:accent4>
        <a:srgbClr val="003064"/>
      </a:accent4>
      <a:accent5>
        <a:srgbClr val="882345"/>
      </a:accent5>
      <a:accent6>
        <a:srgbClr val="E1CD00"/>
      </a:accent6>
      <a:hlink>
        <a:srgbClr val="3C506E"/>
      </a:hlink>
      <a:folHlink>
        <a:srgbClr val="00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Präsentation1" id="{E249FA30-E415-4917-92F8-5290211B62DF}" vid="{D973159E-7526-40B0-A389-826AA026B3A1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20161106_Vorlage_Justiz-Online_2016_16zu10</Template>
  <TotalTime>0</TotalTime>
  <Words>698</Words>
  <Application>Microsoft Office PowerPoint</Application>
  <PresentationFormat>Bildschirmpräsentation (16:10)</PresentationFormat>
  <Paragraphs>131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Courier New</vt:lpstr>
      <vt:lpstr>Arial</vt:lpstr>
      <vt:lpstr>Wingdings</vt:lpstr>
      <vt:lpstr>Justiz NRW</vt:lpstr>
      <vt:lpstr>Massenverfahren: Status Quo und Reformbedarf Präsident des Amtsgerichts Dr. Dietmar Dumke, Köln  Köln, 30.11.2023</vt:lpstr>
      <vt:lpstr>Massenverfahren: Status Quo</vt:lpstr>
      <vt:lpstr>Massenverfahren: Status Quo</vt:lpstr>
      <vt:lpstr>Massenverfahren: Status Quo</vt:lpstr>
      <vt:lpstr>Massenverfahren: Status Quo</vt:lpstr>
      <vt:lpstr>Massenverfahren: Status Quo</vt:lpstr>
      <vt:lpstr>Massenverfahren: Status Quo</vt:lpstr>
      <vt:lpstr>Massenverfahren: Status Quo</vt:lpstr>
      <vt:lpstr>Massenverfahren: Status Quo</vt:lpstr>
      <vt:lpstr>Massenverfahren: Reformbedarf</vt:lpstr>
      <vt:lpstr>Massenverfahren: Reformbedarf</vt:lpstr>
      <vt:lpstr>Massenverfahren: Reformbedarf</vt:lpstr>
      <vt:lpstr>Massenverfahren: Reformbedarf</vt:lpstr>
      <vt:lpstr>Massenverfahren: Reformbedarf</vt:lpstr>
      <vt:lpstr>Massenverfahren</vt:lpstr>
    </vt:vector>
  </TitlesOfParts>
  <Company>Justiz Land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erste Zeile Mehrzeilige Subheadline bis maximal dreizeilig  Ort, Datum</dc:title>
  <dc:subject>Vorlage</dc:subject>
  <dc:creator>Horstkamp, Andreas</dc:creator>
  <cp:keywords>Nordrhein-Westfalen Design 2007</cp:keywords>
  <dc:description>Diese Vorlage dient zur Erstellung von Präsentationen der Justiz Nordrhein-Westfalen  (c) Justizministerium Nordrhein-Westfalen</dc:description>
  <cp:lastModifiedBy>Dumke, Dietmar</cp:lastModifiedBy>
  <cp:revision>97</cp:revision>
  <cp:lastPrinted>2017-07-31T09:34:22Z</cp:lastPrinted>
  <dcterms:created xsi:type="dcterms:W3CDTF">2023-08-01T05:56:29Z</dcterms:created>
  <dcterms:modified xsi:type="dcterms:W3CDTF">2023-11-28T09:49:56Z</dcterms:modified>
  <cp:category>Präsentationsvorlage</cp:category>
</cp:coreProperties>
</file>